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0"/>
  </p:notesMasterIdLst>
  <p:handoutMasterIdLst>
    <p:handoutMasterId r:id="rId51"/>
  </p:handoutMasterIdLst>
  <p:sldIdLst>
    <p:sldId id="256" r:id="rId2"/>
    <p:sldId id="408" r:id="rId3"/>
    <p:sldId id="424" r:id="rId4"/>
    <p:sldId id="425" r:id="rId5"/>
    <p:sldId id="426" r:id="rId6"/>
    <p:sldId id="427" r:id="rId7"/>
    <p:sldId id="379" r:id="rId8"/>
    <p:sldId id="428" r:id="rId9"/>
    <p:sldId id="429" r:id="rId10"/>
    <p:sldId id="430" r:id="rId11"/>
    <p:sldId id="380" r:id="rId12"/>
    <p:sldId id="381" r:id="rId13"/>
    <p:sldId id="452" r:id="rId14"/>
    <p:sldId id="431" r:id="rId15"/>
    <p:sldId id="432" r:id="rId16"/>
    <p:sldId id="433" r:id="rId17"/>
    <p:sldId id="434" r:id="rId18"/>
    <p:sldId id="435" r:id="rId19"/>
    <p:sldId id="453" r:id="rId20"/>
    <p:sldId id="451" r:id="rId21"/>
    <p:sldId id="436" r:id="rId22"/>
    <p:sldId id="437" r:id="rId23"/>
    <p:sldId id="438" r:id="rId24"/>
    <p:sldId id="439" r:id="rId25"/>
    <p:sldId id="440" r:id="rId26"/>
    <p:sldId id="448" r:id="rId27"/>
    <p:sldId id="442" r:id="rId28"/>
    <p:sldId id="444" r:id="rId29"/>
    <p:sldId id="445" r:id="rId30"/>
    <p:sldId id="446" r:id="rId31"/>
    <p:sldId id="447" r:id="rId32"/>
    <p:sldId id="457" r:id="rId33"/>
    <p:sldId id="454" r:id="rId34"/>
    <p:sldId id="455" r:id="rId35"/>
    <p:sldId id="456" r:id="rId36"/>
    <p:sldId id="464" r:id="rId37"/>
    <p:sldId id="465" r:id="rId38"/>
    <p:sldId id="468" r:id="rId39"/>
    <p:sldId id="458" r:id="rId40"/>
    <p:sldId id="460" r:id="rId41"/>
    <p:sldId id="461" r:id="rId42"/>
    <p:sldId id="462" r:id="rId43"/>
    <p:sldId id="463" r:id="rId44"/>
    <p:sldId id="508" r:id="rId45"/>
    <p:sldId id="507" r:id="rId46"/>
    <p:sldId id="466" r:id="rId47"/>
    <p:sldId id="467" r:id="rId48"/>
    <p:sldId id="42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68" autoAdjust="0"/>
    <p:restoredTop sz="92277" autoAdjust="0"/>
  </p:normalViewPr>
  <p:slideViewPr>
    <p:cSldViewPr snapToGrid="0" snapToObjects="1">
      <p:cViewPr varScale="1">
        <p:scale>
          <a:sx n="105" d="100"/>
          <a:sy n="105" d="100"/>
        </p:scale>
        <p:origin x="2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2A-D848-8E8A-4C687158DC0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2A-D848-8E8A-4C687158D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7635680"/>
        <c:axId val="-1987644832"/>
      </c:scatterChart>
      <c:valAx>
        <c:axId val="-198763568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7644832"/>
        <c:crosses val="autoZero"/>
        <c:crossBetween val="midCat"/>
      </c:valAx>
      <c:valAx>
        <c:axId val="-19876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98763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95B033-BB54-974C-A2CD-35A5BEB12A6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C93D47-C5B6-6C41-8E91-7132EFC92A4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CF34C-C0F4-7B47-AFE9-3C136BCA8EE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1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57BBE-1266-4249-8B93-AD1AF6AA26A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02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F12A29-8F68-F741-94DA-3C5F04810A7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5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95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59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8CC45-37D0-4149-B6E1-D7E48D1C51B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6F0C3-7F27-864B-B65C-45FF18AFC92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6FDFEE-BD8F-4A41-8740-0634E72213F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6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5AF032-3121-9442-9420-5F8B33C29A4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7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2DF23-558D-164E-8F45-C7BF4C11524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Fannie Mae - December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04/07/2020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Produces a maximum (i.e., max global social welfare) matching given all pairs, regardless of revelation</a:t>
            </a:r>
          </a:p>
          <a:p>
            <a:r>
              <a:rPr lang="en-US" dirty="0"/>
              <a:t>IR-Efficiency:</a:t>
            </a:r>
          </a:p>
          <a:p>
            <a:pPr lvl="1"/>
            <a:r>
              <a:rPr lang="en-US" dirty="0"/>
              <a:t>Produces a maximum matching constrained by short-term individual rationality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the mechanism result in the absolute best possible solution?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5366070"/>
            <a:ext cx="44450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5520" y="1805595"/>
            <a:ext cx="7336273" cy="4043805"/>
            <a:chOff x="1505520" y="1805595"/>
            <a:chExt cx="7336273" cy="4043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5520" y="4016930"/>
              <a:ext cx="1832470" cy="18324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9323" y="1819042"/>
              <a:ext cx="1832470" cy="18324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6352" y="1805595"/>
              <a:ext cx="1832470" cy="183247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16910" y="2060816"/>
            <a:ext cx="4105155" cy="2445536"/>
            <a:chOff x="416910" y="2060816"/>
            <a:chExt cx="4105155" cy="24455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10" y="3148921"/>
              <a:ext cx="1357431" cy="13574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6427" y="2060816"/>
              <a:ext cx="1357431" cy="135743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4634" y="3148921"/>
              <a:ext cx="1357431" cy="13574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86286" y="3113283"/>
            <a:ext cx="2740801" cy="2535239"/>
            <a:chOff x="4486286" y="3113283"/>
            <a:chExt cx="2740801" cy="253523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9656" y="3113283"/>
              <a:ext cx="1357431" cy="13574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286" y="4291091"/>
              <a:ext cx="1357431" cy="135743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7107"/>
            <a:ext cx="9144000" cy="3841059"/>
          </a:xfrm>
        </p:spPr>
        <p:txBody>
          <a:bodyPr>
            <a:noAutofit/>
          </a:bodyPr>
          <a:lstStyle/>
          <a:p>
            <a:pPr algn="ctr"/>
            <a:r>
              <a:rPr lang="en-US" sz="23900" dirty="0"/>
              <a:t>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8320"/>
            <a:ext cx="9067800" cy="772478"/>
          </a:xfrm>
        </p:spPr>
        <p:txBody>
          <a:bodyPr/>
          <a:lstStyle/>
          <a:p>
            <a:pPr algn="ctr"/>
            <a:r>
              <a:rPr lang="en-US"/>
              <a:t>First: Only Cycles (no Chains)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The basic kidney exchange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Set of </a:t>
            </a:r>
            <a:r>
              <a:rPr lang="en-US" altLang="en-US" i="1" dirty="0"/>
              <a:t>n</a:t>
            </a:r>
            <a:r>
              <a:rPr lang="en-US" altLang="en-US" dirty="0"/>
              <a:t> transplant centers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 = {</a:t>
            </a:r>
            <a:r>
              <a:rPr lang="en-US" altLang="en-US" i="1" dirty="0"/>
              <a:t>t</a:t>
            </a:r>
            <a:r>
              <a:rPr lang="en-US" altLang="en-US" i="1" baseline="-33000" dirty="0"/>
              <a:t>1 </a:t>
            </a:r>
            <a:r>
              <a:rPr lang="en-US" altLang="en-US" dirty="0"/>
              <a:t>...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}, each with a set of incompatible pairs </a:t>
            </a:r>
            <a:r>
              <a:rPr lang="en-US" altLang="en-US" i="1" dirty="0" err="1"/>
              <a:t>V</a:t>
            </a:r>
            <a:r>
              <a:rPr lang="en-US" altLang="en-US" i="1" baseline="-33000" dirty="0" err="1"/>
              <a:t>h</a:t>
            </a:r>
            <a:endParaRPr lang="en-US" altLang="en-US" i="1" baseline="-33000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Union of these individual sets is </a:t>
            </a:r>
            <a:r>
              <a:rPr lang="en-US" altLang="en-US" i="1" dirty="0"/>
              <a:t>V</a:t>
            </a:r>
            <a:r>
              <a:rPr lang="en-US" altLang="en-US" dirty="0"/>
              <a:t>, which induces the underlying compatibility graph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b="1" dirty="0"/>
              <a:t>Want</a:t>
            </a:r>
            <a:r>
              <a:rPr lang="en-US" altLang="en-US" dirty="0"/>
              <a:t>: all centers to participate, submit full set of pairs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788" indent="-4572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An allocation </a:t>
            </a:r>
            <a:r>
              <a:rPr lang="en-US" altLang="en-US" i="1" dirty="0"/>
              <a:t>M</a:t>
            </a:r>
            <a:r>
              <a:rPr lang="en-US" altLang="en-US" dirty="0"/>
              <a:t> is </a:t>
            </a:r>
            <a:r>
              <a:rPr lang="en-US" altLang="en-US" b="1" i="1" dirty="0">
                <a:solidFill>
                  <a:schemeClr val="tx2"/>
                </a:solidFill>
              </a:rPr>
              <a:t>k</a:t>
            </a:r>
            <a:r>
              <a:rPr lang="en-US" altLang="en-US" b="1" dirty="0">
                <a:solidFill>
                  <a:schemeClr val="tx2"/>
                </a:solidFill>
              </a:rPr>
              <a:t>-maximal</a:t>
            </a:r>
            <a:r>
              <a:rPr lang="en-US" altLang="en-US" dirty="0"/>
              <a:t> if there is no allocation </a:t>
            </a:r>
            <a:r>
              <a:rPr lang="en-US" altLang="en-US" i="1" dirty="0"/>
              <a:t>M'</a:t>
            </a:r>
            <a:r>
              <a:rPr lang="en-US" altLang="en-US" dirty="0"/>
              <a:t> that matches all the vertices in </a:t>
            </a:r>
            <a:r>
              <a:rPr lang="en-US" altLang="en-US" i="1" dirty="0"/>
              <a:t>M</a:t>
            </a:r>
            <a:r>
              <a:rPr lang="en-US" altLang="en-US" dirty="0"/>
              <a:t> and also more</a:t>
            </a:r>
          </a:p>
          <a:p>
            <a:pPr marL="801688" lvl="1" indent="-3429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Note: </a:t>
            </a:r>
            <a:r>
              <a:rPr lang="en-US" altLang="en-US" i="1" dirty="0"/>
              <a:t>k</a:t>
            </a:r>
            <a:r>
              <a:rPr lang="en-US" altLang="en-US" dirty="0"/>
              <a:t>-efficient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-maximal, but not vice versa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07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/>
              <a:t>Individually rational?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Vertices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b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Center </a:t>
            </a:r>
            <a:r>
              <a:rPr lang="en-US" altLang="en-US" i="1" dirty="0"/>
              <a:t>a</a:t>
            </a:r>
            <a:r>
              <a:rPr lang="en-US" altLang="en-US" dirty="0"/>
              <a:t> could match 2 internally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By participating, matches only 1 of its own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Entire exchange matches 3 (otherwise only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0906" y="120628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2202" y="4371132"/>
            <a:ext cx="5703339" cy="1502226"/>
            <a:chOff x="1652202" y="4371132"/>
            <a:chExt cx="5703339" cy="1502226"/>
          </a:xfrm>
        </p:grpSpPr>
        <p:sp>
          <p:nvSpPr>
            <p:cNvPr id="2" name="Oval 1"/>
            <p:cNvSpPr/>
            <p:nvPr/>
          </p:nvSpPr>
          <p:spPr>
            <a:xfrm>
              <a:off x="3872901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029634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491900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372819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1</a:t>
              </a:r>
            </a:p>
          </p:txBody>
        </p:sp>
        <p:cxnSp>
          <p:nvCxnSpPr>
            <p:cNvPr id="4" name="Straight Arrow Connector 3"/>
            <p:cNvCxnSpPr>
              <a:stCxn id="2" idx="6"/>
              <a:endCxn id="10" idx="2"/>
            </p:cNvCxnSpPr>
            <p:nvPr/>
          </p:nvCxnSpPr>
          <p:spPr>
            <a:xfrm>
              <a:off x="4410635" y="5604491"/>
              <a:ext cx="618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0"/>
              <a:endCxn id="11" idx="5"/>
            </p:cNvCxnSpPr>
            <p:nvPr/>
          </p:nvCxnSpPr>
          <p:spPr>
            <a:xfrm flipH="1" flipV="1">
              <a:off x="4950885" y="4830117"/>
              <a:ext cx="347616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" idx="0"/>
            </p:cNvCxnSpPr>
            <p:nvPr/>
          </p:nvCxnSpPr>
          <p:spPr>
            <a:xfrm flipH="1">
              <a:off x="4141768" y="4830117"/>
              <a:ext cx="428881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6"/>
              <a:endCxn id="11" idx="2"/>
            </p:cNvCxnSpPr>
            <p:nvPr/>
          </p:nvCxnSpPr>
          <p:spPr>
            <a:xfrm>
              <a:off x="3910553" y="4639999"/>
              <a:ext cx="581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824" y="5056094"/>
              <a:ext cx="540571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52202" y="5276338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56838" y="4455333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8501" y="2252175"/>
            <a:ext cx="268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180907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It can get much worse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3307976"/>
            <a:ext cx="4411354" cy="3429000"/>
          </a:xfrm>
          <a:ln/>
        </p:spPr>
        <p:txBody>
          <a:bodyPr>
            <a:normAutofit fontScale="92500" lnSpcReduction="10000"/>
          </a:bodyPr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Bound is tight</a:t>
            </a:r>
            <a:br>
              <a:rPr lang="en-US" altLang="en-US" dirty="0"/>
            </a:b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All but one of </a:t>
            </a:r>
            <a:r>
              <a:rPr lang="en-US" altLang="en-US" i="1" dirty="0"/>
              <a:t>a</a:t>
            </a:r>
            <a:r>
              <a:rPr lang="en-US" altLang="en-US" dirty="0"/>
              <a:t>'s vertices is part of another length </a:t>
            </a:r>
            <a:r>
              <a:rPr lang="en-US" altLang="en-US" i="1" dirty="0"/>
              <a:t>k</a:t>
            </a:r>
            <a:r>
              <a:rPr lang="en-US" altLang="en-US" dirty="0"/>
              <a:t> exchange (from different agents)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-maximal and IR if </a:t>
            </a:r>
            <a:r>
              <a:rPr lang="en-US" altLang="en-US" i="1" dirty="0"/>
              <a:t>a</a:t>
            </a:r>
            <a:r>
              <a:rPr lang="en-US" altLang="en-US" dirty="0"/>
              <a:t> matches his </a:t>
            </a:r>
            <a:r>
              <a:rPr lang="en-US" altLang="en-US" i="1" dirty="0"/>
              <a:t>k </a:t>
            </a:r>
            <a:r>
              <a:rPr lang="en-US" altLang="en-US" dirty="0"/>
              <a:t>vertices (but then nobody else matches, so </a:t>
            </a:r>
            <a:r>
              <a:rPr lang="en-US" altLang="en-US" i="1" dirty="0"/>
              <a:t>k</a:t>
            </a:r>
            <a:r>
              <a:rPr lang="en-US" altLang="en-US" dirty="0"/>
              <a:t> total)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-efficient to match (k-1)*k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201" y="1209680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6081" y="1600451"/>
            <a:ext cx="8687519" cy="193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k&gt;2, there exists </a:t>
            </a:r>
            <a:r>
              <a:rPr lang="en-US" altLang="en-US" sz="2800" i="1" dirty="0"/>
              <a:t>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s.t.</a:t>
            </a:r>
            <a:r>
              <a:rPr lang="en-US" altLang="en-US" sz="2800" dirty="0"/>
              <a:t> no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mechanism matches more than 1/(</a:t>
            </a:r>
            <a:r>
              <a:rPr lang="en-US" altLang="en-US" sz="2800" i="1" dirty="0"/>
              <a:t>k</a:t>
            </a:r>
            <a:r>
              <a:rPr lang="en-US" altLang="en-US" sz="2800" dirty="0"/>
              <a:t>-1)-fraction of those matched by </a:t>
            </a:r>
            <a:r>
              <a:rPr lang="en-US" altLang="en-US" sz="2800" i="1" dirty="0"/>
              <a:t>k</a:t>
            </a:r>
            <a:r>
              <a:rPr lang="en-US" altLang="en-US" sz="2800" dirty="0"/>
              <a:t>-efficient allocation</a:t>
            </a:r>
            <a:endParaRPr lang="en-US" sz="2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534" y="3709501"/>
            <a:ext cx="3486367" cy="26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08228" y="6227875"/>
            <a:ext cx="21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k=3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2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#1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569353"/>
            <a:ext cx="7620000" cy="2556810"/>
          </a:xfrm>
        </p:spPr>
        <p:txBody>
          <a:bodyPr/>
          <a:lstStyle/>
          <a:p>
            <a:r>
              <a:rPr lang="en-US" altLang="en-US" dirty="0"/>
              <a:t>Proof sketch: construct </a:t>
            </a:r>
            <a:r>
              <a:rPr lang="en-US" altLang="en-US" i="1" dirty="0"/>
              <a:t>k</a:t>
            </a:r>
            <a:r>
              <a:rPr lang="en-US" altLang="en-US" dirty="0"/>
              <a:t>-efficient allocation for each specific hospital's pool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h</a:t>
            </a:r>
            <a:endParaRPr lang="en-US" altLang="en-US" i="1" baseline="-25000" dirty="0"/>
          </a:p>
          <a:p>
            <a:r>
              <a:rPr lang="en-US" altLang="en-US" dirty="0"/>
              <a:t>Repeatedly search for larger cardinality matching in an entire pool that keeps all already-matched vertices matched (using augmenting matching algorithm from Edmonds)</a:t>
            </a:r>
          </a:p>
          <a:p>
            <a:r>
              <a:rPr lang="en-US" altLang="en-US" dirty="0"/>
              <a:t>Once exhausted,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64417" y="1719842"/>
            <a:ext cx="8015166" cy="165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all </a:t>
            </a:r>
            <a:r>
              <a:rPr lang="en-US" altLang="en-US" sz="2800" i="1" dirty="0"/>
              <a:t>k</a:t>
            </a:r>
            <a:r>
              <a:rPr lang="en-US" altLang="en-US" sz="2800" dirty="0"/>
              <a:t> and all compatibility graphs, there exists an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allocation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641925" y="1093929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</p:spTree>
    <p:extLst>
      <p:ext uri="{BB962C8B-B14F-4D97-AF65-F5344CB8AC3E}">
        <p14:creationId xmlns:p14="http://schemas.microsoft.com/office/powerpoint/2010/main" val="171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Restriction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95569"/>
            <a:ext cx="7620000" cy="2830594"/>
          </a:xfrm>
        </p:spPr>
        <p:txBody>
          <a:bodyPr/>
          <a:lstStyle/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Idea: Every 2-maximal allocation is also 2-efficient</a:t>
            </a:r>
          </a:p>
          <a:p>
            <a:pPr marL="160020" indent="-342900">
              <a:buSzPct val="45000"/>
              <a:buFont typeface="Arial" charset="0"/>
              <a:buChar char="•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b="0" dirty="0"/>
              <a:t>This is a PTIME problem with, e.g., a standard O(|</a:t>
            </a:r>
            <a:r>
              <a:rPr lang="en-US" altLang="en-US" b="0" i="1" dirty="0"/>
              <a:t>V</a:t>
            </a:r>
            <a:r>
              <a:rPr lang="en-US" altLang="en-US" b="0" dirty="0"/>
              <a:t>|</a:t>
            </a:r>
            <a:r>
              <a:rPr lang="en-US" altLang="en-US" b="0" baseline="33000" dirty="0"/>
              <a:t>3</a:t>
            </a:r>
            <a:r>
              <a:rPr lang="en-US" altLang="en-US" b="0" dirty="0"/>
              <a:t>) bipartite augmenting paths matching algorithm</a:t>
            </a:r>
            <a:br>
              <a:rPr lang="en-US" altLang="en-US" b="0" dirty="0"/>
            </a:br>
            <a:endParaRPr lang="en-US" altLang="en-US" b="0" dirty="0"/>
          </a:p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By Restriction #1, 2-maximal IR always exists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this 2-efficient IR always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3361" y="1076886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6519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=2, there exists an IR 2-efficient allocation in every compatibility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18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#3</a:t>
            </a:r>
            <a:endParaRPr lang="en-US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200821"/>
            <a:ext cx="7620000" cy="2925342"/>
          </a:xfrm>
        </p:spPr>
        <p:txBody>
          <a:bodyPr/>
          <a:lstStyle/>
          <a:p>
            <a:r>
              <a:rPr lang="en-US" altLang="en-US" dirty="0"/>
              <a:t>Suppose mechanism is IR and maximal . .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681" y="109035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5503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No IR mechanism is both maximal and </a:t>
            </a:r>
            <a:r>
              <a:rPr lang="en-US" altLang="en-US" sz="2800" dirty="0" err="1"/>
              <a:t>strategyproof</a:t>
            </a:r>
            <a:r>
              <a:rPr lang="en-US" altLang="en-US" sz="2800" dirty="0"/>
              <a:t> (even 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=2)</a:t>
            </a:r>
            <a:endParaRPr 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01" y="3747881"/>
            <a:ext cx="4415040" cy="268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Organ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More negative mechanism design results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Just showed IR + </a:t>
            </a:r>
            <a:r>
              <a:rPr lang="en-US" altLang="en-US" dirty="0" err="1"/>
              <a:t>strategyproof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not maximal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mechanism can guarantee more than ½-fraction of efficient allocation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note either the # matched for hospital a </a:t>
            </a:r>
            <a:r>
              <a:rPr lang="en-US" altLang="en-US" b="0" u="sng" dirty="0"/>
              <a:t>&lt;</a:t>
            </a:r>
            <a:r>
              <a:rPr lang="en-US" altLang="en-US" b="0" dirty="0"/>
              <a:t> 3, or # matched for hospital b </a:t>
            </a:r>
            <a:r>
              <a:rPr lang="en-US" altLang="en-US" b="0" u="sng" dirty="0"/>
              <a:t>&lt;</a:t>
            </a:r>
            <a:r>
              <a:rPr lang="en-US" altLang="en-US" b="0" dirty="0"/>
              <a:t> 2.  Proof by cases follows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randomized mechanism can guarantee 7/8-fraction of efficiency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bounds on the expected size of matchings for hospitals a,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7845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2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Dynamic, Credit-Based Mechanism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game</a:t>
            </a:r>
          </a:p>
          <a:p>
            <a:r>
              <a:rPr lang="en-US" dirty="0"/>
              <a:t>Centers are risk neutral, self interested</a:t>
            </a:r>
          </a:p>
          <a:p>
            <a:r>
              <a:rPr lang="en-US" dirty="0"/>
              <a:t>Transplant centers have (private) sets of pairs:</a:t>
            </a:r>
          </a:p>
          <a:p>
            <a:pPr lvl="1"/>
            <a:r>
              <a:rPr lang="en-US" dirty="0"/>
              <a:t>Maximum capacity of </a:t>
            </a:r>
            <a:r>
              <a:rPr lang="en-US" i="1" dirty="0"/>
              <a:t>2k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General arrival distribution, mean rate is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Exist for one time period</a:t>
            </a:r>
          </a:p>
          <a:p>
            <a:r>
              <a:rPr lang="en-US" dirty="0"/>
              <a:t>Centers reveal subset of their pairs at each time period, can match others internally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6720" y="1076960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Hajaj</a:t>
            </a:r>
            <a:r>
              <a:rPr lang="en-US" sz="1600" dirty="0"/>
              <a:t> et al. AAAI-2015]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maintains a credit balance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for each transplant center over time</a:t>
            </a:r>
          </a:p>
          <a:p>
            <a:r>
              <a:rPr lang="en-US" dirty="0"/>
              <a:t>High level idea:</a:t>
            </a:r>
          </a:p>
          <a:p>
            <a:pPr lvl="1"/>
            <a:r>
              <a:rPr lang="en-US" b="1" dirty="0">
                <a:solidFill>
                  <a:srgbClr val="C0504D"/>
                </a:solidFill>
              </a:rPr>
              <a:t>REDUCE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fewer than expected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more than expected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REDUCE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in center </a:t>
            </a:r>
            <a:r>
              <a:rPr lang="en-US" i="1" dirty="0"/>
              <a:t>i</a:t>
            </a:r>
            <a:r>
              <a:rPr lang="en-US" dirty="0"/>
              <a:t>’s favor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against center </a:t>
            </a:r>
            <a:r>
              <a:rPr lang="en-US" i="1" dirty="0"/>
              <a:t>I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Also remove centers who misbehave “too much.”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7325" y="5581650"/>
            <a:ext cx="6229350" cy="8572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Credits now </a:t>
            </a:r>
            <a:r>
              <a:rPr lang="en-US" sz="2700" b="1" dirty="0">
                <a:sym typeface="Wingdings"/>
              </a:rPr>
              <a:t></a:t>
            </a:r>
            <a:r>
              <a:rPr lang="en-US" sz="2700" b="1" dirty="0"/>
              <a:t> matches in the future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/>
          <a:lstStyle/>
          <a:p>
            <a:r>
              <a:rPr lang="en-US" dirty="0"/>
              <a:t>The dynamic mechanism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82675"/>
            <a:ext cx="7886700" cy="4738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 credit update</a:t>
            </a:r>
          </a:p>
          <a:p>
            <a:pPr marL="757237" lvl="1" indent="-457200"/>
            <a:r>
              <a:rPr lang="en-US" dirty="0"/>
              <a:t>Centers reveal pairs</a:t>
            </a:r>
          </a:p>
          <a:p>
            <a:pPr marL="757237" lvl="1" indent="-457200"/>
            <a:r>
              <a:rPr lang="en-US" dirty="0"/>
              <a:t>Mechanism updates credits according to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maximum global matching</a:t>
            </a:r>
          </a:p>
          <a:p>
            <a:pPr marL="757237" lvl="1" indent="-457200"/>
            <a:r>
              <a:rPr lang="en-US" dirty="0"/>
              <a:t>Gives the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r>
              <a:rPr lang="en-US" dirty="0"/>
              <a:t> of </a:t>
            </a:r>
            <a:r>
              <a:rPr lang="en-US" i="1" dirty="0"/>
              <a:t>a </a:t>
            </a:r>
            <a:r>
              <a:rPr lang="en-US" dirty="0"/>
              <a:t>max matching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 of a final matching</a:t>
            </a:r>
          </a:p>
          <a:p>
            <a:pPr marL="757237" lvl="1" indent="-457200"/>
            <a:r>
              <a:rPr lang="en-US" dirty="0"/>
              <a:t>Constrained to those matchings of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endParaRPr lang="en-US" i="1" baseline="-25000" dirty="0"/>
          </a:p>
          <a:p>
            <a:pPr marL="757237" lvl="1" indent="-457200"/>
            <a:r>
              <a:rPr lang="en-US" dirty="0"/>
              <a:t>Take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into account to (dis)favor utility given by matching to a specific center </a:t>
            </a:r>
            <a:r>
              <a:rPr lang="en-US" i="1" dirty="0" err="1"/>
              <a:t>i</a:t>
            </a:r>
            <a:endParaRPr lang="en-US" i="1" dirty="0"/>
          </a:p>
          <a:p>
            <a:pPr marL="757237" lvl="1" indent="-457200"/>
            <a:r>
              <a:rPr lang="en-US" dirty="0"/>
              <a:t>Update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based on this round’s (dis)favoring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Removal phase if center is negative for “too long”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7541" y="1690689"/>
            <a:ext cx="8017809" cy="1805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No mechanism that supports cycles and chains can be both long-term IR and efficient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7540" y="3656807"/>
            <a:ext cx="8017809" cy="1896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Under reasonable assumptions, the prior mechanism is both long-term IR and efficient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open problems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mechanisms are more realistic, but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Vertices disappear after one time period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All hospitals the same size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weights on edges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uncertainty on edges or vertices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Upper bound on number of vertices per hospital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Distribution might change over time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8400" y="5410199"/>
            <a:ext cx="3982720" cy="10718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Project?</a:t>
            </a:r>
          </a:p>
        </p:txBody>
      </p:sp>
    </p:spTree>
    <p:extLst>
      <p:ext uri="{BB962C8B-B14F-4D97-AF65-F5344CB8AC3E}">
        <p14:creationId xmlns:p14="http://schemas.microsoft.com/office/powerpoint/2010/main" val="1308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do efficient matchings Even look like </a:t>
            </a:r>
            <a:r>
              <a:rPr lang="is-IS" altLang="en-US" dirty="0"/>
              <a:t>…</a:t>
            </a:r>
            <a:r>
              <a:rPr lang="en-US" altLang="en-US" dirty="0"/>
              <a:t>?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Next class: given a specific graph, what is the “optimal matching”</a:t>
            </a:r>
          </a:p>
          <a:p>
            <a:r>
              <a:rPr lang="en-US" altLang="en-US" dirty="0"/>
              <a:t>This class: given a </a:t>
            </a:r>
            <a:r>
              <a:rPr lang="en-US" altLang="en-US" dirty="0">
                <a:solidFill>
                  <a:schemeClr val="tx2"/>
                </a:solidFill>
              </a:rPr>
              <a:t>family of graphs</a:t>
            </a:r>
            <a:r>
              <a:rPr lang="en-US" altLang="en-US" dirty="0"/>
              <a:t>, what do ”optimal matchings” tend to look like?</a:t>
            </a:r>
          </a:p>
          <a:p>
            <a:r>
              <a:rPr lang="en-US" altLang="en-US" dirty="0"/>
              <a:t>Use a stylized random graph model, like</a:t>
            </a:r>
            <a:r>
              <a:rPr lang="en-US" altLang="en-US" sz="14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2006]</a:t>
            </a:r>
            <a:r>
              <a:rPr 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Patient and donor are drawn with blood types randomly selected from PDF of blood types (roughly mimics US makeup), randomized “high” or “low” CPRA</a:t>
            </a:r>
          </a:p>
          <a:p>
            <a:pPr lvl="1"/>
            <a:r>
              <a:rPr lang="en-US" altLang="en-US" dirty="0"/>
              <a:t>Edge exists between pairs if candidate and donor are ABO-compatible and tissue type compatible (random roll weighted by CPRA)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101840" cy="1371600"/>
          </a:xfrm>
        </p:spPr>
        <p:txBody>
          <a:bodyPr/>
          <a:lstStyle/>
          <a:p>
            <a:r>
              <a:rPr lang="en-US" altLang="en-US" dirty="0"/>
              <a:t>Random graph Primer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Canonical</a:t>
            </a:r>
            <a:r>
              <a:rPr lang="en-US" dirty="0"/>
              <a:t> </a:t>
            </a:r>
            <a:r>
              <a:rPr lang="en-US" dirty="0" err="1"/>
              <a:t>Erdős-Rényi</a:t>
            </a:r>
            <a:r>
              <a:rPr lang="en-US" dirty="0"/>
              <a:t> </a:t>
            </a:r>
            <a:r>
              <a:rPr lang="en-US" altLang="en-US" dirty="0"/>
              <a:t>random graph </a:t>
            </a:r>
            <a:r>
              <a:rPr lang="en-US" altLang="en-US" i="1" dirty="0"/>
              <a:t>G</a:t>
            </a:r>
            <a:r>
              <a:rPr lang="en-US" altLang="en-US" dirty="0"/>
              <a:t>(</a:t>
            </a:r>
            <a:r>
              <a:rPr lang="en-US" altLang="en-US" i="1" dirty="0" err="1"/>
              <a:t>m</a:t>
            </a:r>
            <a:r>
              <a:rPr lang="en-US" altLang="en-US" dirty="0" err="1"/>
              <a:t>,</a:t>
            </a:r>
            <a:r>
              <a:rPr lang="en-US" altLang="en-US" i="1" dirty="0" err="1"/>
              <a:t>p</a:t>
            </a:r>
            <a:r>
              <a:rPr lang="en-US" altLang="en-US" dirty="0"/>
              <a:t>) has m vertices and an (undirected) edge between two vertices with probability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Let </a:t>
            </a:r>
            <a:r>
              <a:rPr lang="en-US" altLang="en-US" b="0" i="1" dirty="0"/>
              <a:t>Q</a:t>
            </a:r>
            <a:r>
              <a:rPr lang="en-US" altLang="en-US" b="0" dirty="0"/>
              <a:t> be the property of “there exists a perfect matching” in this graph</a:t>
            </a:r>
          </a:p>
          <a:p>
            <a:r>
              <a:rPr lang="en-US" altLang="en-US" dirty="0"/>
              <a:t>The convergence rate to 1 (i.e., “there is almost certainly a near perfect matching in this graph) is exponential in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 err="1"/>
              <a:t>Pr</a:t>
            </a:r>
            <a:r>
              <a:rPr lang="en-US" altLang="en-US" b="0" dirty="0"/>
              <a:t>(</a:t>
            </a:r>
            <a:r>
              <a:rPr lang="en-US" altLang="en-US" b="0" i="1" dirty="0"/>
              <a:t>G</a:t>
            </a:r>
            <a:r>
              <a:rPr lang="en-US" altLang="en-US" b="0" dirty="0"/>
              <a:t>(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p</a:t>
            </a:r>
            <a:r>
              <a:rPr lang="en-US" altLang="en-US" b="0" dirty="0"/>
              <a:t>) satisfies </a:t>
            </a:r>
            <a:r>
              <a:rPr lang="en-US" altLang="en-US" b="0" i="1" dirty="0"/>
              <a:t>Q</a:t>
            </a:r>
            <a:r>
              <a:rPr lang="en-US" altLang="en-US" b="0" dirty="0"/>
              <a:t>) = 1 – o(2</a:t>
            </a:r>
            <a:r>
              <a:rPr lang="en-US" altLang="en-US" b="0" baseline="30000" dirty="0"/>
              <a:t>-</a:t>
            </a:r>
            <a:r>
              <a:rPr lang="en-US" altLang="en-US" b="0" i="1" baseline="30000" dirty="0"/>
              <a:t>mp</a:t>
            </a:r>
            <a:r>
              <a:rPr lang="en-US" alt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At least as strong with non-bipartite random graphs</a:t>
            </a:r>
          </a:p>
          <a:p>
            <a:endParaRPr lang="en-US" altLang="en-US" dirty="0"/>
          </a:p>
          <a:p>
            <a:r>
              <a:rPr lang="en-US" altLang="en-US" dirty="0"/>
              <a:t>Early random graph results in kidney exchange are for “in the large” random graphs that (allegedly) mimic the real compatibility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All models are wrong, but some are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stylized </a:t>
            </a:r>
            <a:r>
              <a:rPr lang="en-US" dirty="0" err="1"/>
              <a:t>Erdős</a:t>
            </a:r>
            <a:r>
              <a:rPr lang="en-US" dirty="0"/>
              <a:t>-</a:t>
            </a:r>
            <a:r>
              <a:rPr lang="en-US" dirty="0" err="1"/>
              <a:t>Rényi</a:t>
            </a:r>
            <a:r>
              <a:rPr lang="en-US" altLang="en-US" dirty="0"/>
              <a:t>-style Model of Kidney Exchange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these random (ABO- &amp; PRA-) graphs:</a:t>
            </a:r>
          </a:p>
          <a:p>
            <a:pPr lvl="1"/>
            <a:r>
              <a:rPr lang="en-US" altLang="en-US" dirty="0"/>
              <a:t> # of O-{A, B, AB} pairs &gt; {A, B, AB}-O pairs</a:t>
            </a:r>
          </a:p>
          <a:p>
            <a:pPr lvl="1"/>
            <a:r>
              <a:rPr lang="en-US" altLang="en-US" dirty="0"/>
              <a:t> # of {A, B}-AB pairs &gt; AB-{A, B} pairs</a:t>
            </a:r>
          </a:p>
          <a:p>
            <a:pPr lvl="1"/>
            <a:r>
              <a:rPr lang="en-US" altLang="en-US" dirty="0"/>
              <a:t> Constant difference between # A-B and # B-A</a:t>
            </a:r>
          </a:p>
          <a:p>
            <a:r>
              <a:rPr lang="en-US" altLang="en-US" dirty="0"/>
              <a:t>Idea #1: O-candidates are hard to self-match</a:t>
            </a:r>
          </a:p>
          <a:p>
            <a:r>
              <a:rPr lang="en-US" altLang="en-US" dirty="0"/>
              <a:t>Idea #2: {A, B}-candidates are hard to self-match</a:t>
            </a:r>
          </a:p>
          <a:p>
            <a:r>
              <a:rPr lang="en-US" altLang="en-US" dirty="0"/>
              <a:t>Idea #3: “symmetry” between A-B and B-A (equally hard to self-match, give or take)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Over 35,000 added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~4500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~12000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(See last class’ lecture on deceased donor allocation.)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~6000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r>
              <a:rPr lang="en-US" dirty="0"/>
              <a:t>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65651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7" name="Explosion 2 6"/>
          <p:cNvSpPr/>
          <p:nvPr/>
        </p:nvSpPr>
        <p:spPr>
          <a:xfrm>
            <a:off x="3341550" y="3820886"/>
            <a:ext cx="5441810" cy="28579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Last time, I promise!</a:t>
            </a:r>
          </a:p>
        </p:txBody>
      </p:sp>
    </p:spTree>
    <p:extLst>
      <p:ext uri="{BB962C8B-B14F-4D97-AF65-F5344CB8AC3E}">
        <p14:creationId xmlns:p14="http://schemas.microsoft.com/office/powerpoint/2010/main" val="723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Efficient matching in dense graphs with only cycles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Under some other assumptions about PRA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Almost every large random (ABO- &amp; PRA-) graph has an efficient allocation that requires exchanges of size at most 3 with the following:</a:t>
            </a:r>
          </a:p>
          <a:p>
            <a:pPr lvl="1"/>
            <a:r>
              <a:rPr lang="en-US" altLang="en-US" dirty="0"/>
              <a:t>X-X pairs are matched in 2- or 3-way exchanges with other X-X pairs (so-called “self-demand”)</a:t>
            </a:r>
          </a:p>
          <a:p>
            <a:pPr lvl="1"/>
            <a:r>
              <a:rPr lang="en-US" altLang="en-US" dirty="0"/>
              <a:t>B-A pairs are 2-matched with A-B pairs</a:t>
            </a:r>
          </a:p>
          <a:p>
            <a:pPr lvl="1"/>
            <a:r>
              <a:rPr lang="en-US" altLang="en-US" dirty="0"/>
              <a:t>The leftovers of {A-B or B-A} are 3-matched with “good” {O-A, O-B} pairs and {O-B, O-A pairs}</a:t>
            </a:r>
          </a:p>
          <a:p>
            <a:pPr lvl="1"/>
            <a:r>
              <a:rPr lang="en-US" altLang="en-US" dirty="0"/>
              <a:t>3-matches with {AB-O, O-A, A-AB}</a:t>
            </a:r>
          </a:p>
          <a:p>
            <a:pPr lvl="1"/>
            <a:r>
              <a:rPr lang="en-US" altLang="en-US" dirty="0"/>
              <a:t>All the remaining 2-matched as {O-X, X-O}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Visually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81" y="1692741"/>
            <a:ext cx="8208483" cy="43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0" y="4307840"/>
            <a:ext cx="1849120" cy="1841500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24" y="5740401"/>
            <a:ext cx="1031240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Efficiency vs. fairness: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Utilitarian</a:t>
            </a:r>
            <a:r>
              <a:rPr lang="en-US" dirty="0"/>
              <a:t> objectives may favor certain classes at the expense of marginalizing others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Fair</a:t>
            </a:r>
            <a:r>
              <a:rPr lang="en-US" dirty="0"/>
              <a:t> objectives may sacrifice efficiency in the name of egalitarianism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Price of fairness</a:t>
            </a:r>
            <a:r>
              <a:rPr lang="en-US" dirty="0"/>
              <a:t>: relative system efficiency loss under a fair allocation</a:t>
            </a:r>
            <a:r>
              <a:rPr lang="en-US" b="0" dirty="0"/>
              <a:t> </a:t>
            </a:r>
            <a:r>
              <a:rPr lang="en-US" sz="1400" b="0" dirty="0"/>
              <a:t>[</a:t>
            </a:r>
            <a:r>
              <a:rPr lang="en-US" sz="1400" b="0" dirty="0" err="1"/>
              <a:t>Bertismas</a:t>
            </a:r>
            <a:r>
              <a:rPr lang="en-US" sz="1400" b="0" dirty="0"/>
              <a:t>, </a:t>
            </a:r>
            <a:r>
              <a:rPr lang="en-US" sz="1400" b="0" dirty="0" err="1"/>
              <a:t>Farias</a:t>
            </a:r>
            <a:r>
              <a:rPr lang="en-US" sz="1400" b="0" dirty="0"/>
              <a:t>, </a:t>
            </a:r>
            <a:r>
              <a:rPr lang="en-US" sz="1400" b="0" dirty="0" err="1"/>
              <a:t>Trichakis</a:t>
            </a:r>
            <a:r>
              <a:rPr lang="en-US" sz="1400" b="0" dirty="0"/>
              <a:t> 2011]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1719032" y="4447292"/>
            <a:ext cx="2743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Caragiannis</a:t>
            </a:r>
            <a:r>
              <a:rPr lang="en-US" sz="1400" dirty="0"/>
              <a:t> et al. 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3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fairness in kidney exchange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3931816"/>
            <a:ext cx="7894320" cy="8572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Price of fairness</a:t>
            </a:r>
            <a:r>
              <a:rPr lang="en-US" sz="2400" dirty="0"/>
              <a:t>: relative loss of </a:t>
            </a:r>
            <a:r>
              <a:rPr lang="en-US" sz="2400" i="1" dirty="0"/>
              <a:t>match efficiency </a:t>
            </a:r>
            <a:r>
              <a:rPr lang="en-US" sz="2400" dirty="0"/>
              <a:t>due to </a:t>
            </a:r>
            <a:r>
              <a:rPr lang="en-US" sz="2400" i="1" dirty="0"/>
              <a:t>fair</a:t>
            </a:r>
            <a:r>
              <a:rPr lang="en-US" sz="2400" dirty="0"/>
              <a:t> utility function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107966"/>
            <a:ext cx="7894320" cy="124991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000000"/>
                </a:solidFill>
              </a:rPr>
              <a:t>Clearing problem</a:t>
            </a:r>
            <a:r>
              <a:rPr lang="en-US" sz="2400" dirty="0">
                <a:solidFill>
                  <a:srgbClr val="000000"/>
                </a:solidFill>
              </a:rPr>
              <a:t>: find a matching </a:t>
            </a:r>
            <a:r>
              <a:rPr lang="en-US" sz="2400" i="1" dirty="0">
                <a:solidFill>
                  <a:srgbClr val="000000"/>
                </a:solidFill>
              </a:rPr>
              <a:t>M</a:t>
            </a:r>
            <a:r>
              <a:rPr lang="en-US" sz="2400" i="1" baseline="30000" dirty="0">
                <a:solidFill>
                  <a:srgbClr val="000000"/>
                </a:solidFill>
              </a:rPr>
              <a:t>*</a:t>
            </a:r>
            <a:r>
              <a:rPr lang="en-US" sz="2400" baseline="300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that maximizes utility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90496" y="3056494"/>
                <a:ext cx="3227727" cy="5477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limLow>
                            <m:limLow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i="1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sz="2400" i="1">
                              <a:latin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𝑀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496" y="3056494"/>
                <a:ext cx="3227727" cy="547714"/>
              </a:xfrm>
              <a:prstGeom prst="rect">
                <a:avLst/>
              </a:prstGeom>
              <a:blipFill rotWithShape="0">
                <a:blip r:embed="rId2"/>
                <a:stretch>
                  <a:fillRect t="-333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330073" y="5008620"/>
                <a:ext cx="4148572" cy="804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24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24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073" y="5008620"/>
                <a:ext cx="4148572" cy="8042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58240" y="1364753"/>
            <a:ext cx="5361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[Dickerson et al. AAMAS-14, </a:t>
            </a:r>
            <a:r>
              <a:rPr lang="en-US" sz="1600" dirty="0" err="1"/>
              <a:t>McElfresh</a:t>
            </a:r>
            <a:r>
              <a:rPr lang="en-US" sz="1600" dirty="0"/>
              <a:t> et al. AAAI-18]</a:t>
            </a:r>
          </a:p>
        </p:txBody>
      </p:sp>
    </p:spTree>
    <p:extLst>
      <p:ext uri="{BB962C8B-B14F-4D97-AF65-F5344CB8AC3E}">
        <p14:creationId xmlns:p14="http://schemas.microsoft.com/office/powerpoint/2010/main" val="165938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exicographic_strict.png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5617" y="2629653"/>
            <a:ext cx="5257800" cy="6051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9237"/>
            <a:ext cx="7886700" cy="24210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</a:t>
            </a:r>
            <a:r>
              <a:rPr lang="en-US" baseline="-25000" dirty="0"/>
              <a:t>{L,H}</a:t>
            </a:r>
            <a:r>
              <a:rPr lang="en-US" dirty="0"/>
              <a:t> : lowly-, highly-sensitized vertices</a:t>
            </a:r>
          </a:p>
          <a:p>
            <a:r>
              <a:rPr lang="en-US" dirty="0" err="1"/>
              <a:t>λ</a:t>
            </a:r>
            <a:r>
              <a:rPr lang="en-US" dirty="0"/>
              <a:t> : fraction of pool that is lowly-sensitized</a:t>
            </a:r>
          </a:p>
          <a:p>
            <a:r>
              <a:rPr lang="en-US" dirty="0"/>
              <a:t>p</a:t>
            </a:r>
            <a:r>
              <a:rPr lang="en-US" baseline="-25000" dirty="0"/>
              <a:t>{L,H}</a:t>
            </a:r>
            <a:r>
              <a:rPr lang="en-US" dirty="0"/>
              <a:t> : prob. ABO-compatible is tissue-type incompatible</a:t>
            </a:r>
          </a:p>
          <a:p>
            <a:r>
              <a:rPr lang="en-US" dirty="0"/>
              <a:t>p = </a:t>
            </a:r>
            <a:r>
              <a:rPr lang="en-US" dirty="0" err="1"/>
              <a:t>λp</a:t>
            </a:r>
            <a:r>
              <a:rPr lang="en-US" baseline="-25000" dirty="0" err="1"/>
              <a:t>L</a:t>
            </a:r>
            <a:r>
              <a:rPr lang="en-US" dirty="0"/>
              <a:t> + (1-λ)p</a:t>
            </a:r>
            <a:r>
              <a:rPr lang="en-US" baseline="-25000" dirty="0"/>
              <a:t>H</a:t>
            </a:r>
            <a:r>
              <a:rPr lang="en-US" dirty="0"/>
              <a:t> : average level of sensitization</a:t>
            </a:r>
          </a:p>
          <a:p>
            <a:endParaRPr lang="en-US" dirty="0"/>
          </a:p>
          <a:p>
            <a:r>
              <a:rPr lang="en-US" dirty="0"/>
              <a:t>“Most stringent” fairness rule: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71896" y="3370412"/>
            <a:ext cx="7743454" cy="30809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i="1" dirty="0"/>
              <a:t>Theorem</a:t>
            </a:r>
          </a:p>
          <a:p>
            <a:pPr algn="ctr"/>
            <a:endParaRPr lang="en-US" sz="2000" dirty="0"/>
          </a:p>
          <a:p>
            <a:r>
              <a:rPr lang="en-US" sz="2000" dirty="0"/>
              <a:t>Assume p &lt; 2/5, </a:t>
            </a:r>
            <a:r>
              <a:rPr lang="en-US" sz="2000" dirty="0" err="1"/>
              <a:t>λ</a:t>
            </a:r>
            <a:r>
              <a:rPr lang="en-US" sz="2000" dirty="0"/>
              <a:t> ≥ 1-p, and “reasonable” distribution of blood types.</a:t>
            </a:r>
          </a:p>
          <a:p>
            <a:r>
              <a:rPr lang="en-US" sz="2000" dirty="0"/>
              <a:t>Then, almost surely as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en-US" sz="2000" dirty="0">
                <a:sym typeface="Wingdings"/>
              </a:rPr>
              <a:t> ∞,</a:t>
            </a: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endParaRPr lang="en-US" sz="2000" dirty="0">
              <a:sym typeface="Wingdings"/>
            </a:endParaRPr>
          </a:p>
          <a:p>
            <a:r>
              <a:rPr lang="en-US" sz="2000" dirty="0">
                <a:sym typeface="Wingdings"/>
              </a:rPr>
              <a:t>(And this is achieved using cycles of length at most 3.) </a:t>
            </a:r>
            <a:r>
              <a:rPr lang="en-US" sz="2000" dirty="0"/>
              <a:t> </a:t>
            </a:r>
          </a:p>
        </p:txBody>
      </p:sp>
      <p:pic>
        <p:nvPicPr>
          <p:cNvPr id="8" name="Picture 7" descr="pof_b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6922" y="5163098"/>
            <a:ext cx="3048247" cy="69674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8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401618"/>
            <a:ext cx="8168640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theory, the price of fairness is low</a:t>
            </a:r>
          </a:p>
        </p:txBody>
      </p:sp>
      <p:pic>
        <p:nvPicPr>
          <p:cNvPr id="4" name="Picture 3" descr="matching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52" r="3870"/>
          <a:stretch/>
        </p:blipFill>
        <p:spPr>
          <a:xfrm>
            <a:off x="2079851" y="1511301"/>
            <a:ext cx="4984298" cy="4918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046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this type of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Dense model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2006, etc.]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Constant probability of edge existing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Less useful in practice </a:t>
            </a:r>
            <a:r>
              <a:rPr lang="en-US" sz="1400" b="0" dirty="0"/>
              <a:t>[</a:t>
            </a:r>
            <a:r>
              <a:rPr lang="en-US" sz="1400" b="0" dirty="0" err="1"/>
              <a:t>Ashlagi</a:t>
            </a:r>
            <a:r>
              <a:rPr lang="en-US" sz="1400" b="0" dirty="0"/>
              <a:t> et al. 2012+, Dickerson et al. 2014+]</a:t>
            </a:r>
            <a:endParaRPr lang="en-US" b="0" dirty="0"/>
          </a:p>
          <a:p>
            <a:r>
              <a:rPr lang="en-US" dirty="0"/>
              <a:t>Better?  </a:t>
            </a:r>
            <a:r>
              <a:rPr lang="en-US" dirty="0">
                <a:solidFill>
                  <a:schemeClr val="tx2"/>
                </a:solidFill>
              </a:rPr>
              <a:t>Sparse model</a:t>
            </a:r>
            <a:r>
              <a:rPr lang="en-US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Ashlagi</a:t>
            </a:r>
            <a:r>
              <a:rPr lang="en-US" sz="1400" dirty="0"/>
              <a:t> et al. 2012]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1-λ fraction is </a:t>
            </a:r>
            <a:r>
              <a:rPr lang="en-US" b="0" i="1" dirty="0"/>
              <a:t>highly-sensitized </a:t>
            </a:r>
            <a:r>
              <a:rPr lang="en-US" b="0" dirty="0"/>
              <a:t>(</a:t>
            </a:r>
            <a:r>
              <a:rPr lang="en-US" b="0" i="1" dirty="0"/>
              <a:t>p</a:t>
            </a:r>
            <a:r>
              <a:rPr lang="en-US" b="0" i="1" baseline="-25000" dirty="0"/>
              <a:t>H</a:t>
            </a:r>
            <a:r>
              <a:rPr lang="en-US" b="0" i="1" dirty="0"/>
              <a:t> = c/n</a:t>
            </a:r>
            <a:r>
              <a:rPr lang="en-US" b="0" dirty="0"/>
              <a:t>)</a:t>
            </a:r>
            <a:endParaRPr lang="en-US" sz="1000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 err="1"/>
              <a:t>λ</a:t>
            </a:r>
            <a:r>
              <a:rPr lang="en-US" b="0" dirty="0"/>
              <a:t> fraction is </a:t>
            </a:r>
            <a:r>
              <a:rPr lang="en-US" b="0" i="1" dirty="0"/>
              <a:t>lowly-sensitized</a:t>
            </a:r>
            <a:r>
              <a:rPr lang="en-US" b="0" dirty="0"/>
              <a:t> (</a:t>
            </a:r>
            <a:r>
              <a:rPr lang="en-US" b="0" i="1" dirty="0" err="1"/>
              <a:t>p</a:t>
            </a:r>
            <a:r>
              <a:rPr lang="en-US" b="0" i="1" baseline="-25000" dirty="0" err="1"/>
              <a:t>L</a:t>
            </a:r>
            <a:r>
              <a:rPr lang="en-US" b="0" i="1" dirty="0"/>
              <a:t> &gt; 0</a:t>
            </a:r>
            <a:r>
              <a:rPr lang="en-US" b="0" dirty="0"/>
              <a:t>, constant)</a:t>
            </a:r>
          </a:p>
          <a:p>
            <a:pPr indent="-182880"/>
            <a:r>
              <a:rPr lang="en-US" dirty="0"/>
              <a:t>But still: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Random graph models tend to be “in the large”, no weights, no uncertainty, fairly homogeneous </a:t>
            </a:r>
            <a:r>
              <a:rPr lang="is-IS" b="0" dirty="0"/>
              <a:t>… </a:t>
            </a:r>
            <a:r>
              <a:rPr lang="is-IS" b="0" dirty="0">
                <a:solidFill>
                  <a:schemeClr val="tx2"/>
                </a:solidFill>
              </a:rPr>
              <a:t>so not perfect!</a:t>
            </a:r>
            <a:endParaRPr lang="en-US" b="0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3794" y="2847596"/>
            <a:ext cx="8867553" cy="737509"/>
          </a:xfrm>
        </p:spPr>
        <p:txBody>
          <a:bodyPr/>
          <a:lstStyle/>
          <a:p>
            <a:pPr algn="ctr"/>
            <a:r>
              <a:rPr lang="en-US" dirty="0"/>
              <a:t>A taste of the sparse model </a:t>
            </a:r>
            <a:r>
              <a:rPr lang="is-IS" dirty="0"/>
              <a:t>…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3077" y="4028676"/>
            <a:ext cx="3848986" cy="217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04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0094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Livers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Similar matching problem (mathematically)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Right lobe is </a:t>
            </a:r>
            <a:r>
              <a:rPr lang="en-US" dirty="0">
                <a:solidFill>
                  <a:schemeClr val="tx2"/>
                </a:solidFill>
              </a:rPr>
              <a:t>biggest </a:t>
            </a:r>
            <a:r>
              <a:rPr lang="en-US" dirty="0"/>
              <a:t>but </a:t>
            </a:r>
            <a:r>
              <a:rPr lang="en-US" dirty="0">
                <a:solidFill>
                  <a:schemeClr val="accent3"/>
                </a:solidFill>
              </a:rPr>
              <a:t>riskiest</a:t>
            </a:r>
            <a:r>
              <a:rPr lang="en-US" dirty="0"/>
              <a:t>; exchange may reduce right lobe usage and increase transplants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902" y="2159743"/>
            <a:ext cx="6014196" cy="3450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9366" y="5201953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Sönmez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2014]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547" y="1245810"/>
            <a:ext cx="35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2015</a:t>
            </a:r>
            <a:r>
              <a:rPr lang="en-US" sz="1600" dirty="0"/>
              <a:t>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/>
          <a:lstStyle/>
          <a:p>
            <a:r>
              <a:rPr lang="en-US" dirty="0"/>
              <a:t>Moving beyond kidneys: Multi-Organ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Chains are great! </a:t>
            </a:r>
            <a:r>
              <a:rPr lang="en-US" sz="1400" dirty="0"/>
              <a:t>[Anderson et al. 2015, </a:t>
            </a:r>
            <a:r>
              <a:rPr lang="en-US" sz="1400" dirty="0" err="1"/>
              <a:t>Ashlagi</a:t>
            </a:r>
            <a:r>
              <a:rPr lang="en-US" sz="1400" dirty="0"/>
              <a:t> et al. 2014, Rees et al. 2009]</a:t>
            </a:r>
            <a:endParaRPr lang="en-US" dirty="0"/>
          </a:p>
          <a:p>
            <a:r>
              <a:rPr lang="en-US" dirty="0"/>
              <a:t>Kidney transplants are “easy” and popular:</a:t>
            </a:r>
          </a:p>
          <a:p>
            <a:pPr lvl="1"/>
            <a:r>
              <a:rPr lang="en-US" dirty="0"/>
              <a:t>Many altruistic donors</a:t>
            </a:r>
          </a:p>
          <a:p>
            <a:r>
              <a:rPr lang="en-US" dirty="0"/>
              <a:t>Liver transplants: higher mortality, morbidity:</a:t>
            </a:r>
          </a:p>
          <a:p>
            <a:pPr lvl="1"/>
            <a:r>
              <a:rPr lang="en-US" dirty="0"/>
              <a:t>(Essentially) no altruistic donors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25056" y="5185825"/>
            <a:ext cx="621767" cy="62176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68804" y="4191000"/>
            <a:ext cx="1126109" cy="2394641"/>
            <a:chOff x="2568804" y="4191000"/>
            <a:chExt cx="1126109" cy="2394641"/>
          </a:xfrm>
        </p:grpSpPr>
        <p:cxnSp>
          <p:nvCxnSpPr>
            <p:cNvPr id="43" name="Straight Arrow Connector 42"/>
            <p:cNvCxnSpPr>
              <a:stCxn id="36" idx="7"/>
              <a:endCxn id="49" idx="1"/>
            </p:cNvCxnSpPr>
            <p:nvPr/>
          </p:nvCxnSpPr>
          <p:spPr>
            <a:xfrm flipV="1">
              <a:off x="2731967" y="4501884"/>
              <a:ext cx="341179" cy="7749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073146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D1</a:t>
              </a:r>
            </a:p>
          </p:txBody>
        </p:sp>
        <p:cxnSp>
          <p:nvCxnSpPr>
            <p:cNvPr id="48" name="Straight Connector 47"/>
            <p:cNvCxnSpPr>
              <a:stCxn id="47" idx="0"/>
              <a:endCxn id="49" idx="2"/>
            </p:cNvCxnSpPr>
            <p:nvPr/>
          </p:nvCxnSpPr>
          <p:spPr>
            <a:xfrm flipV="1">
              <a:off x="3384030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73146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000893">
              <a:off x="2267554" y="4651900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03857" y="4191000"/>
            <a:ext cx="1289209" cy="2394641"/>
            <a:chOff x="3603857" y="4191000"/>
            <a:chExt cx="1289209" cy="2394641"/>
          </a:xfrm>
        </p:grpSpPr>
        <p:sp>
          <p:nvSpPr>
            <p:cNvPr id="44" name="Oval 43"/>
            <p:cNvSpPr/>
            <p:nvPr/>
          </p:nvSpPr>
          <p:spPr>
            <a:xfrm>
              <a:off x="4271299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D2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6" idx="2"/>
            </p:cNvCxnSpPr>
            <p:nvPr/>
          </p:nvCxnSpPr>
          <p:spPr>
            <a:xfrm flipV="1">
              <a:off x="4582183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4271299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cxnSp>
          <p:nvCxnSpPr>
            <p:cNvPr id="53" name="Straight Arrow Connector 52"/>
            <p:cNvCxnSpPr>
              <a:stCxn id="47" idx="7"/>
              <a:endCxn id="46" idx="1"/>
            </p:cNvCxnSpPr>
            <p:nvPr/>
          </p:nvCxnSpPr>
          <p:spPr>
            <a:xfrm flipV="1">
              <a:off x="3603857" y="4501884"/>
              <a:ext cx="667442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624450">
              <a:off x="3315786" y="5072075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02010" y="4191000"/>
            <a:ext cx="1339633" cy="2394641"/>
            <a:chOff x="4802010" y="4191000"/>
            <a:chExt cx="1339633" cy="2394641"/>
          </a:xfrm>
        </p:grpSpPr>
        <p:cxnSp>
          <p:nvCxnSpPr>
            <p:cNvPr id="56" name="Straight Arrow Connector 55"/>
            <p:cNvCxnSpPr>
              <a:stCxn id="44" idx="7"/>
              <a:endCxn id="59" idx="1"/>
            </p:cNvCxnSpPr>
            <p:nvPr/>
          </p:nvCxnSpPr>
          <p:spPr>
            <a:xfrm flipV="1">
              <a:off x="4802010" y="4501884"/>
              <a:ext cx="717865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5519875" y="5963874"/>
              <a:ext cx="621768" cy="6217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D3</a:t>
              </a:r>
            </a:p>
          </p:txBody>
        </p:sp>
        <p:cxnSp>
          <p:nvCxnSpPr>
            <p:cNvPr id="58" name="Straight Connector 57"/>
            <p:cNvCxnSpPr>
              <a:stCxn id="57" idx="0"/>
              <a:endCxn id="59" idx="2"/>
            </p:cNvCxnSpPr>
            <p:nvPr/>
          </p:nvCxnSpPr>
          <p:spPr>
            <a:xfrm flipV="1">
              <a:off x="5830760" y="4812767"/>
              <a:ext cx="0" cy="1151106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5519875" y="4191000"/>
              <a:ext cx="621768" cy="62176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7624450">
              <a:off x="4513949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58735" y="4191000"/>
            <a:ext cx="2399465" cy="2394641"/>
            <a:chOff x="6058735" y="4191000"/>
            <a:chExt cx="2399465" cy="2394641"/>
          </a:xfrm>
        </p:grpSpPr>
        <p:sp>
          <p:nvSpPr>
            <p:cNvPr id="50" name="Oval 49"/>
            <p:cNvSpPr/>
            <p:nvPr/>
          </p:nvSpPr>
          <p:spPr>
            <a:xfrm>
              <a:off x="6744613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D4</a:t>
              </a:r>
            </a:p>
          </p:txBody>
        </p:sp>
        <p:cxnSp>
          <p:nvCxnSpPr>
            <p:cNvPr id="51" name="Straight Connector 50"/>
            <p:cNvCxnSpPr>
              <a:stCxn id="50" idx="0"/>
              <a:endCxn id="52" idx="2"/>
            </p:cNvCxnSpPr>
            <p:nvPr/>
          </p:nvCxnSpPr>
          <p:spPr>
            <a:xfrm flipV="1">
              <a:off x="7055497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6744613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cxnSp>
          <p:nvCxnSpPr>
            <p:cNvPr id="54" name="Straight Arrow Connector 53"/>
            <p:cNvCxnSpPr>
              <a:stCxn id="57" idx="7"/>
              <a:endCxn id="52" idx="1"/>
            </p:cNvCxnSpPr>
            <p:nvPr/>
          </p:nvCxnSpPr>
          <p:spPr>
            <a:xfrm flipV="1">
              <a:off x="6126787" y="4501884"/>
              <a:ext cx="617826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>
              <a:stCxn id="50" idx="7"/>
            </p:cNvCxnSpPr>
            <p:nvPr/>
          </p:nvCxnSpPr>
          <p:spPr>
            <a:xfrm flipV="1">
              <a:off x="7275325" y="5387480"/>
              <a:ext cx="353220" cy="6674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2" name="TextBox 41"/>
            <p:cNvSpPr txBox="1"/>
            <p:nvPr/>
          </p:nvSpPr>
          <p:spPr>
            <a:xfrm rot="17624450">
              <a:off x="5757485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43800" y="4454604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…</a:t>
              </a:r>
            </a:p>
          </p:txBody>
        </p:sp>
      </p:grpSp>
      <p:pic>
        <p:nvPicPr>
          <p:cNvPr id="62" name="Picture 61" descr="lightbulb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4400"/>
            <a:ext cx="1244600" cy="1244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223883" y="1324455"/>
            <a:ext cx="6896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[Dickerson </a:t>
            </a:r>
            <a:r>
              <a:rPr lang="en-US" sz="1400" dirty="0" err="1"/>
              <a:t>Sandholm</a:t>
            </a:r>
            <a:r>
              <a:rPr lang="en-US" sz="1400" dirty="0"/>
              <a:t> AAAI-14, JAIR-16]</a:t>
            </a:r>
          </a:p>
        </p:txBody>
      </p:sp>
    </p:spTree>
    <p:extLst>
      <p:ext uri="{BB962C8B-B14F-4D97-AF65-F5344CB8AC3E}">
        <p14:creationId xmlns:p14="http://schemas.microsoft.com/office/powerpoint/2010/main" val="16411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2365"/>
          </a:xfrm>
        </p:spPr>
        <p:txBody>
          <a:bodyPr>
            <a:normAutofit/>
          </a:bodyPr>
          <a:lstStyle/>
          <a:p>
            <a:r>
              <a:rPr lang="en-US" sz="3200" dirty="0"/>
              <a:t>Kidney exchange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many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Constant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</a:t>
            </a:r>
            <a:r>
              <a:rPr lang="en-US" i="1" baseline="-25000" dirty="0" err="1"/>
              <a:t>L</a:t>
            </a:r>
            <a:r>
              <a:rPr lang="en-US" i="1" dirty="0"/>
              <a:t> </a:t>
            </a:r>
            <a:r>
              <a:rPr lang="en-US" dirty="0"/>
              <a:t>&gt; 0 of kidney donor willing to give liver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784600"/>
            <a:ext cx="8153400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i="1" dirty="0"/>
              <a:t>) = </a:t>
            </a:r>
            <a:r>
              <a:rPr lang="en-US" dirty="0"/>
              <a:t>β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for some constant β&gt;0.  Then, with probability 1 as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∞,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61584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5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35" y="216513"/>
            <a:ext cx="5791200" cy="655356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194"/>
            <a:ext cx="8229600" cy="30019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a linear number of “good cycles”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that are length &gt; </a:t>
            </a:r>
            <a:r>
              <a:rPr lang="en-US" i="1" dirty="0"/>
              <a:t>z</a:t>
            </a:r>
            <a:endParaRPr lang="en-US" dirty="0"/>
          </a:p>
          <a:p>
            <a:pPr lvl="1"/>
            <a:r>
              <a:rPr lang="en-US" dirty="0"/>
              <a:t>Good cycles = isolated path in highly-sensitized portion of pool and exactly one node in low portion</a:t>
            </a:r>
          </a:p>
          <a:p>
            <a:r>
              <a:rPr lang="en-US" dirty="0"/>
              <a:t>Extend chains from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into the isolated paths (aka can’t be matched otherwise)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of which there are linearly many</a:t>
            </a:r>
          </a:p>
          <a:p>
            <a:pPr lvl="1"/>
            <a:r>
              <a:rPr lang="en-US" dirty="0"/>
              <a:t>Have to worry about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L</a:t>
            </a:r>
            <a:r>
              <a:rPr lang="en-US" dirty="0">
                <a:sym typeface="Wingdings"/>
              </a:rPr>
              <a:t>, and compatibility between vertices</a:t>
            </a:r>
          </a:p>
          <a:p>
            <a:r>
              <a:rPr lang="en-US" dirty="0"/>
              <a:t>Show that a subset of the dotted edges below results in a linear-in-number-of-altruists max matching</a:t>
            </a:r>
          </a:p>
          <a:p>
            <a:pPr lvl="1"/>
            <a:r>
              <a:rPr lang="en-US" dirty="0">
                <a:sym typeface="Wingdings"/>
              </a:rPr>
              <a:t> linear number of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chains extended into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</a:p>
          <a:p>
            <a:pPr lvl="1"/>
            <a:r>
              <a:rPr lang="en-US" dirty="0">
                <a:sym typeface="Wingdings"/>
              </a:rPr>
              <a:t> linear number of previously unmatched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  <a:r>
              <a:rPr lang="en-US" dirty="0">
                <a:sym typeface="Wingdings"/>
              </a:rPr>
              <a:t> vertices matched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 descr="Screen Shot 2015-11-29 at 10.3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106825"/>
            <a:ext cx="5715000" cy="2705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524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few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9600" cy="4220845"/>
          </a:xfrm>
        </p:spPr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</a:t>
            </a:r>
            <a:r>
              <a:rPr lang="en-US" i="1" dirty="0"/>
              <a:t>t</a:t>
            </a:r>
            <a:r>
              <a:rPr lang="en-US" dirty="0"/>
              <a:t> – no longer depends on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!</a:t>
            </a:r>
            <a:endParaRPr lang="en-US" baseline="-25000" dirty="0"/>
          </a:p>
          <a:p>
            <a:r>
              <a:rPr lang="en-US" dirty="0" err="1"/>
              <a:t>λ</a:t>
            </a:r>
            <a:r>
              <a:rPr lang="en-US" dirty="0"/>
              <a:t> is </a:t>
            </a:r>
            <a:r>
              <a:rPr lang="en-US" dirty="0" err="1"/>
              <a:t>frac</a:t>
            </a:r>
            <a:r>
              <a:rPr lang="en-US" dirty="0"/>
              <a:t>. lowly-sensitized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581399"/>
            <a:ext cx="8153400" cy="3144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constant </a:t>
            </a:r>
            <a:r>
              <a:rPr lang="en-US" i="1" dirty="0"/>
              <a:t>t</a:t>
            </a:r>
            <a:r>
              <a:rPr lang="en-US" dirty="0"/>
              <a:t>.  Then </a:t>
            </a:r>
            <a:r>
              <a:rPr lang="en-US" dirty="0">
                <a:sym typeface="Wingdings"/>
              </a:rPr>
              <a:t>there exists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 &gt; 0 </a:t>
            </a:r>
            <a:r>
              <a:rPr lang="en-US" dirty="0" err="1">
                <a:sym typeface="Wingdings"/>
              </a:rPr>
              <a:t>s.t.</a:t>
            </a:r>
            <a:r>
              <a:rPr lang="en-US" dirty="0">
                <a:sym typeface="Wingdings"/>
              </a:rPr>
              <a:t> for all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 &lt;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</a:p>
          <a:p>
            <a:endParaRPr lang="en-US" sz="2400" dirty="0">
              <a:sym typeface="Wingdings"/>
            </a:endParaRPr>
          </a:p>
          <a:p>
            <a:r>
              <a:rPr lang="en-US" dirty="0">
                <a:sym typeface="Wingdings"/>
              </a:rPr>
              <a:t>With constant positive probability.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23818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3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799"/>
          </a:xfrm>
        </p:spPr>
        <p:txBody>
          <a:bodyPr>
            <a:normAutofit/>
          </a:bodyPr>
          <a:lstStyle/>
          <a:p>
            <a:r>
              <a:rPr lang="en-US" dirty="0"/>
              <a:t>For large enough </a:t>
            </a:r>
            <a:r>
              <a:rPr lang="en-US" dirty="0" err="1"/>
              <a:t>λ</a:t>
            </a:r>
            <a:r>
              <a:rPr lang="en-US" dirty="0"/>
              <a:t> (i.e., lots of sensitized patients), there exist pairs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that can’t be matched in short cycles, thus only in chains </a:t>
            </a:r>
          </a:p>
          <a:p>
            <a:pPr lvl="1"/>
            <a:r>
              <a:rPr lang="en-US" dirty="0"/>
              <a:t>Same deal with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except there are no chains</a:t>
            </a:r>
          </a:p>
          <a:p>
            <a:r>
              <a:rPr lang="en-US" dirty="0"/>
              <a:t>Connect a long chain (+altruist)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into an unmatchable long chain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such that a linear number of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pairs are now matched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 descr="Screen Shot 2015-11-29 at 10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481" y="4244256"/>
            <a:ext cx="3884119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creen Shot 2015-11-29 at 10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9" y="4251961"/>
            <a:ext cx="4447901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622542" y="5026789"/>
            <a:ext cx="3810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EA4-6941-BE47-947D-A8F710DA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>
            <a:normAutofit/>
          </a:bodyPr>
          <a:lstStyle/>
          <a:p>
            <a:r>
              <a:rPr lang="en-US" dirty="0"/>
              <a:t>Ethical Issues Exist: But, this recently happened!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C3DC-984A-C74A-AF9D-3D2FC943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Patient-donor pairs are now exchanging different goods</a:t>
            </a:r>
          </a:p>
          <a:p>
            <a:r>
              <a:rPr lang="en-US" dirty="0"/>
              <a:t>600% incremental increase in mortality risk for liver vs. kidney donor</a:t>
            </a:r>
          </a:p>
          <a:p>
            <a:r>
              <a:rPr lang="en-US" dirty="0"/>
              <a:t>1/3000 risk of death for kidney donors </a:t>
            </a:r>
            <a:r>
              <a:rPr lang="en-US" sz="1200" dirty="0"/>
              <a:t>[</a:t>
            </a:r>
            <a:r>
              <a:rPr lang="en-US" sz="1200" dirty="0" err="1"/>
              <a:t>Muzaale</a:t>
            </a:r>
            <a:r>
              <a:rPr lang="en-US" sz="1200" dirty="0"/>
              <a:t> et al. Gastroenterology 2012]</a:t>
            </a:r>
            <a:endParaRPr lang="en-US" dirty="0"/>
          </a:p>
          <a:p>
            <a:r>
              <a:rPr lang="en-US" dirty="0"/>
              <a:t>1/500 risk of death for liver donors </a:t>
            </a:r>
            <a:r>
              <a:rPr lang="en-US" sz="1200" dirty="0"/>
              <a:t>[Cheah et al. Liver Transplantation 2013]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11D37-41EC-9F43-B2D8-060128CF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44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67F2E-6DAA-6C4F-89D5-D05D85FFFD7B}"/>
              </a:ext>
            </a:extLst>
          </p:cNvPr>
          <p:cNvGrpSpPr/>
          <p:nvPr/>
        </p:nvGrpSpPr>
        <p:grpSpPr>
          <a:xfrm>
            <a:off x="658409" y="4556474"/>
            <a:ext cx="8334375" cy="2305050"/>
            <a:chOff x="1079500" y="3648075"/>
            <a:chExt cx="11112500" cy="30734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71CCB4-ECCE-F242-B5D4-C3A13ED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8200" y="3648075"/>
              <a:ext cx="8813800" cy="307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96EA92-4E06-2F43-A870-A2CB519D9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500" y="4492625"/>
              <a:ext cx="1460500" cy="13843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0AD15-3F29-D747-BCFA-FCD75B62E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852" y="5060890"/>
            <a:ext cx="4842622" cy="5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2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57FA-D8A2-5641-8C54-8FB93750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Reasoning about Ethics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29137D-A7EC-1142-9D89-26F3D3E0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47F4C-049F-5648-8F15-84EB288D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9" y="1597617"/>
            <a:ext cx="7524750" cy="241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D95A0-744F-8C4A-9BA0-B35618E9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" y="4073235"/>
            <a:ext cx="3276600" cy="46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00F79-CA9E-D846-B193-39C68BC90605}"/>
              </a:ext>
            </a:extLst>
          </p:cNvPr>
          <p:cNvSpPr txBox="1"/>
          <p:nvPr/>
        </p:nvSpPr>
        <p:spPr>
          <a:xfrm>
            <a:off x="1280161" y="6604730"/>
            <a:ext cx="75224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liver, your kidney: The world's first non-identical organ swap – New Scientist – 9 May 2019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9BBE8-28F2-9044-A881-2293A9592E03}"/>
              </a:ext>
            </a:extLst>
          </p:cNvPr>
          <p:cNvGrpSpPr/>
          <p:nvPr/>
        </p:nvGrpSpPr>
        <p:grpSpPr>
          <a:xfrm>
            <a:off x="3722942" y="3624171"/>
            <a:ext cx="5252477" cy="2308582"/>
            <a:chOff x="5175250" y="3104012"/>
            <a:chExt cx="7003303" cy="3078109"/>
          </a:xfrm>
        </p:grpSpPr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98D7C1F-59DF-D34F-8AF3-F51F1259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5250" y="4505721"/>
              <a:ext cx="6870700" cy="1676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898F45-0736-2840-951E-A9593B6F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6906" y="3104012"/>
              <a:ext cx="2121647" cy="1412221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10BE2BE-4F7D-9B4E-A92D-7487D6BC1ED6}"/>
              </a:ext>
            </a:extLst>
          </p:cNvPr>
          <p:cNvSpPr/>
          <p:nvPr/>
        </p:nvSpPr>
        <p:spPr>
          <a:xfrm>
            <a:off x="2067896" y="6380689"/>
            <a:ext cx="67347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daughter’s gift to her mother saves two lives – The Washington Post – 11 May 2019</a:t>
            </a:r>
          </a:p>
        </p:txBody>
      </p:sp>
    </p:spTree>
    <p:extLst>
      <p:ext uri="{BB962C8B-B14F-4D97-AF65-F5344CB8AC3E}">
        <p14:creationId xmlns:p14="http://schemas.microsoft.com/office/powerpoint/2010/main" val="117767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different matching problem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donors needed</a:t>
            </a:r>
          </a:p>
          <a:p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Lungs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59" y="2384145"/>
            <a:ext cx="4411389" cy="3792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7865" y="5370139"/>
            <a:ext cx="177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[Date et al. 2005; </a:t>
            </a:r>
            <a:r>
              <a:rPr lang="en-US" sz="1400" dirty="0" err="1"/>
              <a:t>Sönmez</a:t>
            </a:r>
            <a:r>
              <a:rPr lang="en-US" sz="1400" dirty="0"/>
              <a:t> 2014]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5" y="2800535"/>
            <a:ext cx="3834216" cy="3092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650" y="5893359"/>
            <a:ext cx="384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(Compare to the single configuration for a “3-cycle” in kidney exchange.)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9465" y="1246286"/>
            <a:ext cx="342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2014</a:t>
            </a:r>
            <a:r>
              <a:rPr lang="en-US" sz="1600" dirty="0"/>
              <a:t>]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0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Other Recent &amp; Ongoing research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32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matching theory with a kidney exchange flavor: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Akbarpour</a:t>
            </a:r>
            <a:r>
              <a:rPr lang="en-US" b="0" dirty="0"/>
              <a:t> et al., “Thickness and Information in Dynamic Matching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Anderson et al., “A dynamic model of barter exchange”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Ashlagi</a:t>
            </a:r>
            <a:r>
              <a:rPr lang="en-US" b="0" dirty="0"/>
              <a:t> et al., “On matching and thickness in heterogeneous dynamic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Das et al., “Competing dynamic matching markets”</a:t>
            </a:r>
          </a:p>
          <a:p>
            <a:r>
              <a:rPr lang="en-US" dirty="0"/>
              <a:t>Mechanism design: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Blum et al. “Opting in to optimal matchings”</a:t>
            </a:r>
          </a:p>
          <a:p>
            <a:r>
              <a:rPr lang="en-US" dirty="0"/>
              <a:t>Not “in the large” random graph models: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Ding et al., “A non-asymptotic approach to analyzing kidney exchange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1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35868"/>
            <a:ext cx="8989454" cy="1586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/>
            </a:br>
            <a:r>
              <a:rPr lang="en-US"/>
              <a:t>Optimal batch clearing of Organ exchanges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often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 (maybe with a cap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hard combinatorial optimization problem that we will focus on in the succeeding two lectures.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201177" cy="1371600"/>
          </a:xfrm>
        </p:spPr>
        <p:txBody>
          <a:bodyPr/>
          <a:lstStyle/>
          <a:p>
            <a:r>
              <a:rPr lang="en-US"/>
              <a:t>Managing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Clearinghouse</a:t>
            </a:r>
            <a:r>
              <a:rPr lang="en-US" dirty="0"/>
              <a:t>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Transplant centers </a:t>
            </a:r>
            <a:r>
              <a:rPr lang="en-US" dirty="0"/>
              <a:t>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Patient-donor pairs</a:t>
            </a:r>
            <a:r>
              <a:rPr lang="en-US" dirty="0"/>
              <a:t>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rationality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Long-term IR: </a:t>
            </a:r>
          </a:p>
          <a:p>
            <a:pPr lvl="1"/>
            <a:r>
              <a:rPr lang="en-US" dirty="0"/>
              <a:t>In the long run, a center will receive at least the same number of matches by participating</a:t>
            </a:r>
          </a:p>
          <a:p>
            <a:r>
              <a:rPr lang="en-US" dirty="0"/>
              <a:t>Short-term IR:</a:t>
            </a:r>
          </a:p>
          <a:p>
            <a:pPr lvl="1"/>
            <a:r>
              <a:rPr lang="en-US" dirty="0"/>
              <a:t>At each time period, a center receives at least the same number of matches by participating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 be better off participating in the mechanism than I would be otherwise?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129280"/>
            <a:ext cx="7620000" cy="2996883"/>
          </a:xfrm>
        </p:spPr>
        <p:txBody>
          <a:bodyPr/>
          <a:lstStyle/>
          <a:p>
            <a:r>
              <a:rPr lang="en-US" dirty="0"/>
              <a:t>In any state of the world …</a:t>
            </a:r>
          </a:p>
          <a:p>
            <a:pPr lvl="1"/>
            <a:r>
              <a:rPr lang="en-US" dirty="0"/>
              <a:t>{ time period, past performance, competitors’ strategies, current private type, </a:t>
            </a:r>
            <a:r>
              <a:rPr lang="en-US" dirty="0" err="1"/>
              <a:t>etc</a:t>
            </a:r>
            <a:r>
              <a:rPr lang="en-US" dirty="0"/>
              <a:t> }</a:t>
            </a:r>
          </a:p>
          <a:p>
            <a:r>
              <a:rPr lang="en-US" dirty="0"/>
              <a:t>… a center is not worse off reporting its full private set of pairs and altruists than reporting any other subset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 I have any reason to lie to the mechanism?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233" y="5451873"/>
            <a:ext cx="3771900" cy="5715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ym typeface="Wingdings"/>
              </a:rPr>
              <a:t> </a:t>
            </a:r>
            <a:r>
              <a:rPr lang="en-US" sz="2100" dirty="0"/>
              <a:t>No reason to strategize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13654</TotalTime>
  <Words>2900</Words>
  <Application>Microsoft Macintosh PowerPoint</Application>
  <PresentationFormat>On-screen Show (4:3)</PresentationFormat>
  <Paragraphs>406</Paragraphs>
  <Slides>48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Black</vt:lpstr>
      <vt:lpstr>Calibri</vt:lpstr>
      <vt:lpstr>Cambria Math</vt:lpstr>
      <vt:lpstr>Symbol</vt:lpstr>
      <vt:lpstr>Essential</vt:lpstr>
      <vt:lpstr>Applied Mechanism Design For Social Good</vt:lpstr>
      <vt:lpstr>This class: Organ Exchange</vt:lpstr>
      <vt:lpstr>Kidney transplantation</vt:lpstr>
      <vt:lpstr>Kidney exchange</vt:lpstr>
      <vt:lpstr>Non-directed donors &amp; chains</vt:lpstr>
      <vt:lpstr>The clearing problem</vt:lpstr>
      <vt:lpstr>Managing Incentives</vt:lpstr>
      <vt:lpstr>Individual rationality (IR)</vt:lpstr>
      <vt:lpstr>Strategy proofness</vt:lpstr>
      <vt:lpstr>Efficiency</vt:lpstr>
      <vt:lpstr>Private vs Global Matching</vt:lpstr>
      <vt:lpstr>0%</vt:lpstr>
      <vt:lpstr>First: Only Cycles (no Chains)</vt:lpstr>
      <vt:lpstr>The basic kidney exchange game</vt:lpstr>
      <vt:lpstr>Individually rational?</vt:lpstr>
      <vt:lpstr>It can get much worse</vt:lpstr>
      <vt:lpstr>Restriction #1</vt:lpstr>
      <vt:lpstr>Restriction #2</vt:lpstr>
      <vt:lpstr>Restriction #3</vt:lpstr>
      <vt:lpstr>More negative mechanism design results</vt:lpstr>
      <vt:lpstr>Hopeless …?</vt:lpstr>
      <vt:lpstr>Dynamic, Credit-Based Mechanism</vt:lpstr>
      <vt:lpstr>Credits</vt:lpstr>
      <vt:lpstr>The dynamic mechanism</vt:lpstr>
      <vt:lpstr>Theoretical guarantees</vt:lpstr>
      <vt:lpstr>Lots of open problems here</vt:lpstr>
      <vt:lpstr>What do efficient matchings Even look like …?</vt:lpstr>
      <vt:lpstr>Random graph Primer</vt:lpstr>
      <vt:lpstr>A stylized Erdős-Rényi-style Model of Kidney Exchange</vt:lpstr>
      <vt:lpstr>Efficient matching in dense graphs with only cycles</vt:lpstr>
      <vt:lpstr>Visually …</vt:lpstr>
      <vt:lpstr>Price of fairness</vt:lpstr>
      <vt:lpstr>Price of fairness in kidney exchange</vt:lpstr>
      <vt:lpstr>PowerPoint Presentation</vt:lpstr>
      <vt:lpstr>In theory, the price of fairness is low</vt:lpstr>
      <vt:lpstr>Problems with this type of model</vt:lpstr>
      <vt:lpstr>A taste of the sparse model …</vt:lpstr>
      <vt:lpstr>Moving beyond kidneys: Livers</vt:lpstr>
      <vt:lpstr>Moving beyond kidneys: Multi-Organ Exchange</vt:lpstr>
      <vt:lpstr>Sparse graph, many altruists</vt:lpstr>
      <vt:lpstr>Intuition</vt:lpstr>
      <vt:lpstr>Sparse graph, few altruists</vt:lpstr>
      <vt:lpstr>Intuition</vt:lpstr>
      <vt:lpstr>Ethical Issues Exist: But, this recently happened!</vt:lpstr>
      <vt:lpstr>Real-world Reasoning about Ethics</vt:lpstr>
      <vt:lpstr>Moving beyond kidneys: Lungs</vt:lpstr>
      <vt:lpstr>Other Recent &amp; Ongoing research in this space</vt:lpstr>
      <vt:lpstr>Next Class: Optimal batch clearing of Organ exchanges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1579</cp:revision>
  <cp:lastPrinted>2016-09-29T05:03:36Z</cp:lastPrinted>
  <dcterms:created xsi:type="dcterms:W3CDTF">2013-03-05T15:39:19Z</dcterms:created>
  <dcterms:modified xsi:type="dcterms:W3CDTF">2020-04-09T06:15:27Z</dcterms:modified>
</cp:coreProperties>
</file>